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91e1f3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91e1f3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37681f810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37681f810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37681f810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37681f810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37681f810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37681f810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37681f810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37681f810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af2fdce0b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af2fdce0b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f2fdce0b1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af2fdce0b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37681f810_0_26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37681f810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99c01c6c7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99c01c6c7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ista lateral en primer plano de una mano pulsando el botón de un mezclador de audio" id="54" name="Google Shape;54;p13"/>
          <p:cNvPicPr preferRelativeResize="0"/>
          <p:nvPr/>
        </p:nvPicPr>
        <p:blipFill rotWithShape="1">
          <a:blip r:embed="rId3">
            <a:alphaModFix/>
          </a:blip>
          <a:srcRect b="15419" l="7506" r="42247" t="0"/>
          <a:stretch/>
        </p:blipFill>
        <p:spPr>
          <a:xfrm>
            <a:off x="-9150" y="0"/>
            <a:ext cx="459449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952475" y="550225"/>
            <a:ext cx="3820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Lenguaje de modelado de metas</a:t>
            </a:r>
            <a:endParaRPr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“Orientado a agentes”, es decir, permite asociar las metas a actores</a:t>
            </a:r>
            <a:endParaRPr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Permite modelar procesos, sistemas, organizaciones, entre otros</a:t>
            </a:r>
            <a:endParaRPr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Se basa en el concepto de “Dependencia social”: un actor depende de otro para alcanzar sus metas</a:t>
            </a:r>
            <a:endParaRPr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1925550" y="504875"/>
            <a:ext cx="10812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" sz="8100"/>
              <a:t>i*</a:t>
            </a:r>
            <a:endParaRPr b="1" sz="8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254700" y="238925"/>
            <a:ext cx="3820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TIPOS DE DEPENDENCIA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●"/>
            </a:pPr>
            <a:r>
              <a:rPr lang="es" sz="1100">
                <a:solidFill>
                  <a:srgbClr val="666666"/>
                </a:solidFill>
              </a:rPr>
              <a:t>De metas, un actor depende de otro para alcanzar una met</a:t>
            </a:r>
            <a:r>
              <a:rPr lang="es" sz="1100">
                <a:solidFill>
                  <a:srgbClr val="666666"/>
                </a:solidFill>
              </a:rPr>
              <a:t>a</a:t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●"/>
            </a:pPr>
            <a:r>
              <a:rPr lang="es" sz="1100">
                <a:solidFill>
                  <a:srgbClr val="666666"/>
                </a:solidFill>
              </a:rPr>
              <a:t>De recurso, un actor depende de otro para obtener un recurso (físico o intangible, como la información)</a:t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●"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4738" y="2998550"/>
            <a:ext cx="3820500" cy="1240548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058600" y="5805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●"/>
            </a:pPr>
            <a:r>
              <a:rPr lang="es" sz="1100">
                <a:solidFill>
                  <a:srgbClr val="666666"/>
                </a:solidFill>
              </a:rPr>
              <a:t>De tarea, un actor depende de otro para realizar una tarea</a:t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00"/>
              <a:buChar char="●"/>
            </a:pPr>
            <a:r>
              <a:rPr lang="es" sz="1100">
                <a:solidFill>
                  <a:srgbClr val="666666"/>
                </a:solidFill>
              </a:rPr>
              <a:t>De calidad, un actor depende de otro para lograr satisfacer una calidad (algo más intangible y difícil de evaluar que una meta, como la seguridad, la lealtad)</a:t>
            </a:r>
            <a:endParaRPr sz="1100">
              <a:solidFill>
                <a:srgbClr val="666666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4">
            <a:alphaModFix/>
          </a:blip>
          <a:srcRect b="0" l="0" r="0" t="10690"/>
          <a:stretch/>
        </p:blipFill>
        <p:spPr>
          <a:xfrm>
            <a:off x="5126675" y="1083525"/>
            <a:ext cx="4004225" cy="90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7400" y="975526"/>
            <a:ext cx="3820500" cy="1015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7399" y="2715975"/>
            <a:ext cx="4004225" cy="100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/>
        </p:nvSpPr>
        <p:spPr>
          <a:xfrm>
            <a:off x="459875" y="518100"/>
            <a:ext cx="31341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100">
                <a:solidFill>
                  <a:srgbClr val="666666"/>
                </a:solidFill>
              </a:rPr>
              <a:t>Actores y relaciones</a:t>
            </a:r>
            <a:endParaRPr b="1" sz="2100">
              <a:solidFill>
                <a:srgbClr val="666666"/>
              </a:solidFill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00" y="1145675"/>
            <a:ext cx="790075" cy="22573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107900" y="12419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Actor: </a:t>
            </a:r>
            <a:r>
              <a:rPr lang="es" sz="1100">
                <a:solidFill>
                  <a:srgbClr val="666666"/>
                </a:solidFill>
              </a:rPr>
              <a:t>entidad autónoma que interactúa para obtener sus metas. e puede especificar en los siguientes dos tipos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1111350" y="1965800"/>
            <a:ext cx="30063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Agente: </a:t>
            </a:r>
            <a:r>
              <a:rPr lang="es" sz="1100">
                <a:solidFill>
                  <a:srgbClr val="666666"/>
                </a:solidFill>
              </a:rPr>
              <a:t>un actor con manifestación concreta. Como una persona en particular, o una empresa, o una unidad de una empresa</a:t>
            </a:r>
            <a:endParaRPr sz="1100">
              <a:solidFill>
                <a:srgbClr val="666666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1111350" y="2740775"/>
            <a:ext cx="30063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Rol: </a:t>
            </a:r>
            <a:r>
              <a:rPr lang="es" sz="1100">
                <a:solidFill>
                  <a:srgbClr val="666666"/>
                </a:solidFill>
              </a:rPr>
              <a:t>un actor con un comportamiento definido, por ejemplo, un cargo en una empresa, un usuario de un sistema</a:t>
            </a:r>
            <a:endParaRPr sz="1100">
              <a:solidFill>
                <a:srgbClr val="666666"/>
              </a:solidFill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5325" y="283825"/>
            <a:ext cx="2480310" cy="225735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6509925" y="453375"/>
            <a:ext cx="19092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is-a: </a:t>
            </a:r>
            <a:r>
              <a:rPr lang="es" sz="1100">
                <a:solidFill>
                  <a:srgbClr val="666666"/>
                </a:solidFill>
              </a:rPr>
              <a:t>especialización (sólo para roles)</a:t>
            </a:r>
            <a:endParaRPr sz="1100">
              <a:solidFill>
                <a:srgbClr val="666666"/>
              </a:solidFill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4425" y="2064750"/>
            <a:ext cx="964700" cy="293355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6209525" y="3166050"/>
            <a:ext cx="19092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participates-in: </a:t>
            </a:r>
            <a:r>
              <a:rPr lang="es" sz="1100">
                <a:solidFill>
                  <a:srgbClr val="666666"/>
                </a:solidFill>
              </a:rPr>
              <a:t>es parte de, o participa en.</a:t>
            </a:r>
            <a:endParaRPr sz="11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/>
        </p:nvSpPr>
        <p:spPr>
          <a:xfrm>
            <a:off x="183950" y="276025"/>
            <a:ext cx="31341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100">
                <a:solidFill>
                  <a:srgbClr val="666666"/>
                </a:solidFill>
              </a:rPr>
              <a:t>Especificación de actores</a:t>
            </a:r>
            <a:endParaRPr b="1" sz="2100">
              <a:solidFill>
                <a:srgbClr val="666666"/>
              </a:solidFill>
            </a:endParaRPr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0988" y="912475"/>
            <a:ext cx="5622025" cy="404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66400" y="1079975"/>
            <a:ext cx="5175997" cy="37258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183950" y="276025"/>
            <a:ext cx="31341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100">
                <a:solidFill>
                  <a:srgbClr val="666666"/>
                </a:solidFill>
              </a:rPr>
              <a:t>Especificación de actores</a:t>
            </a:r>
            <a:endParaRPr b="1" sz="2100">
              <a:solidFill>
                <a:srgbClr val="666666"/>
              </a:solidFill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2077175" y="9094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Cualificación </a:t>
            </a:r>
            <a:r>
              <a:rPr lang="es" sz="1100">
                <a:solidFill>
                  <a:srgbClr val="666666"/>
                </a:solidFill>
              </a:rPr>
              <a:t>(calidad de algo</a:t>
            </a:r>
            <a:r>
              <a:rPr b="1" lang="es" sz="1100">
                <a:solidFill>
                  <a:srgbClr val="666666"/>
                </a:solidFill>
              </a:rPr>
              <a:t>)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3" name="Google Shape;93;p17"/>
          <p:cNvCxnSpPr>
            <a:stCxn id="92" idx="1"/>
          </p:cNvCxnSpPr>
          <p:nvPr/>
        </p:nvCxnSpPr>
        <p:spPr>
          <a:xfrm>
            <a:off x="2077175" y="1079975"/>
            <a:ext cx="1022700" cy="1169400"/>
          </a:xfrm>
          <a:prstGeom prst="curvedConnector4">
            <a:avLst>
              <a:gd fmla="val -23284" name="adj1"/>
              <a:gd fmla="val 57292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4" name="Google Shape;94;p17"/>
          <p:cNvSpPr txBox="1"/>
          <p:nvPr/>
        </p:nvSpPr>
        <p:spPr>
          <a:xfrm>
            <a:off x="5304375" y="16002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Límite del actor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5" name="Google Shape;95;p17"/>
          <p:cNvCxnSpPr>
            <a:stCxn id="94" idx="1"/>
          </p:cNvCxnSpPr>
          <p:nvPr/>
        </p:nvCxnSpPr>
        <p:spPr>
          <a:xfrm flipH="1">
            <a:off x="4503975" y="1770800"/>
            <a:ext cx="800400" cy="906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6" name="Google Shape;96;p17"/>
          <p:cNvSpPr txBox="1"/>
          <p:nvPr/>
        </p:nvSpPr>
        <p:spPr>
          <a:xfrm>
            <a:off x="5009600" y="3510663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Necesitado por </a:t>
            </a:r>
            <a:r>
              <a:rPr lang="es" sz="1100">
                <a:solidFill>
                  <a:srgbClr val="666666"/>
                </a:solidFill>
              </a:rPr>
              <a:t>(un recurso es necesitado para una tarea)</a:t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7" name="Google Shape;97;p17"/>
          <p:cNvCxnSpPr>
            <a:stCxn id="96" idx="1"/>
          </p:cNvCxnSpPr>
          <p:nvPr/>
        </p:nvCxnSpPr>
        <p:spPr>
          <a:xfrm rot="10800000">
            <a:off x="3044900" y="3209613"/>
            <a:ext cx="1964700" cy="4716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8" name="Google Shape;98;p17"/>
          <p:cNvCxnSpPr>
            <a:stCxn id="99" idx="1"/>
          </p:cNvCxnSpPr>
          <p:nvPr/>
        </p:nvCxnSpPr>
        <p:spPr>
          <a:xfrm flipH="1">
            <a:off x="2112275" y="2552225"/>
            <a:ext cx="3130500" cy="2457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9" name="Google Shape;99;p17"/>
          <p:cNvSpPr txBox="1"/>
          <p:nvPr/>
        </p:nvSpPr>
        <p:spPr>
          <a:xfrm>
            <a:off x="5242775" y="238167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Refinamiento</a:t>
            </a:r>
            <a:r>
              <a:rPr lang="es" sz="1100">
                <a:solidFill>
                  <a:srgbClr val="666666"/>
                </a:solidFill>
              </a:rPr>
              <a:t> especificación de cómo se cumple una meta, o cómo se desagrega una tarea. Si son opcionales, se usa una flecha.</a:t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2944725" y="4564500"/>
            <a:ext cx="42717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Contribución </a:t>
            </a:r>
            <a:r>
              <a:rPr lang="es" sz="1100">
                <a:solidFill>
                  <a:srgbClr val="666666"/>
                </a:solidFill>
              </a:rPr>
              <a:t>de una tarea a una calidad, puede</a:t>
            </a:r>
            <a:r>
              <a:rPr lang="es" sz="1100">
                <a:solidFill>
                  <a:srgbClr val="666666"/>
                </a:solidFill>
              </a:rPr>
              <a:t> ser</a:t>
            </a:r>
            <a:r>
              <a:rPr lang="es" sz="1100">
                <a:solidFill>
                  <a:srgbClr val="666666"/>
                </a:solidFill>
              </a:rPr>
              <a:t>: realizar(++), ayudar(+), dañar(-), romper(--)</a:t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01" name="Google Shape;101;p17"/>
          <p:cNvCxnSpPr/>
          <p:nvPr/>
        </p:nvCxnSpPr>
        <p:spPr>
          <a:xfrm rot="-5400000">
            <a:off x="2390950" y="4179250"/>
            <a:ext cx="1102500" cy="1506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/>
          <p:nvPr/>
        </p:nvSpPr>
        <p:spPr>
          <a:xfrm>
            <a:off x="183950" y="276025"/>
            <a:ext cx="67218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100">
                <a:solidFill>
                  <a:srgbClr val="666666"/>
                </a:solidFill>
              </a:rPr>
              <a:t>Diagrama de Dependencias Estratégicas</a:t>
            </a:r>
            <a:endParaRPr b="1" sz="2100">
              <a:solidFill>
                <a:srgbClr val="666666"/>
              </a:solidFill>
            </a:endParaRPr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0650" y="917600"/>
            <a:ext cx="5852726" cy="416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/>
        </p:nvSpPr>
        <p:spPr>
          <a:xfrm>
            <a:off x="183950" y="276025"/>
            <a:ext cx="67218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100">
                <a:solidFill>
                  <a:srgbClr val="666666"/>
                </a:solidFill>
              </a:rPr>
              <a:t>Diagrama de Racionalidad Estratégica</a:t>
            </a:r>
            <a:endParaRPr b="1" sz="2100">
              <a:solidFill>
                <a:srgbClr val="666666"/>
              </a:solidFill>
            </a:endParaRPr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700" y="1183325"/>
            <a:ext cx="7258050" cy="36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 txBox="1"/>
          <p:nvPr/>
        </p:nvSpPr>
        <p:spPr>
          <a:xfrm>
            <a:off x="5604625" y="9475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especifica elementos internos de cada actor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15" name="Google Shape;115;p19"/>
          <p:cNvCxnSpPr>
            <a:stCxn id="114" idx="1"/>
          </p:cNvCxnSpPr>
          <p:nvPr/>
        </p:nvCxnSpPr>
        <p:spPr>
          <a:xfrm>
            <a:off x="5604625" y="1118075"/>
            <a:ext cx="687600" cy="1610400"/>
          </a:xfrm>
          <a:prstGeom prst="curvedConnector4">
            <a:avLst>
              <a:gd fmla="val -34631" name="adj1"/>
              <a:gd fmla="val 55295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1717"/>
            <a:ext cx="9144001" cy="4940066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/>
          <p:nvPr/>
        </p:nvSpPr>
        <p:spPr>
          <a:xfrm>
            <a:off x="183950" y="56700"/>
            <a:ext cx="31341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100">
                <a:solidFill>
                  <a:srgbClr val="666666"/>
                </a:solidFill>
              </a:rPr>
              <a:t>Ejemplo integrado</a:t>
            </a:r>
            <a:endParaRPr b="1" sz="21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ista lateral en primer plano de una mano pulsando el botón de un mezclador de audio" id="126" name="Google Shape;126;p21"/>
          <p:cNvPicPr preferRelativeResize="0"/>
          <p:nvPr/>
        </p:nvPicPr>
        <p:blipFill rotWithShape="1">
          <a:blip r:embed="rId3">
            <a:alphaModFix/>
          </a:blip>
          <a:srcRect b="15419" l="7506" r="42247" t="0"/>
          <a:stretch/>
        </p:blipFill>
        <p:spPr>
          <a:xfrm>
            <a:off x="-9150" y="0"/>
            <a:ext cx="45944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>
            <p:ph idx="2" type="body"/>
          </p:nvPr>
        </p:nvSpPr>
        <p:spPr>
          <a:xfrm>
            <a:off x="1925550" y="504875"/>
            <a:ext cx="10812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" sz="8100"/>
              <a:t>i*</a:t>
            </a:r>
            <a:endParaRPr b="1" sz="8100"/>
          </a:p>
        </p:txBody>
      </p:sp>
      <p:sp>
        <p:nvSpPr>
          <p:cNvPr id="128" name="Google Shape;128;p21"/>
          <p:cNvSpPr txBox="1"/>
          <p:nvPr/>
        </p:nvSpPr>
        <p:spPr>
          <a:xfrm>
            <a:off x="4585350" y="4199975"/>
            <a:ext cx="4594500" cy="9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Yu, E. (2011). Modeling Strategic Relationships for Process Reengineering. Social Modeling for Requirements Engineering, 11(2011), 66-87.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